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9" r:id="rId3"/>
    <p:sldId id="260" r:id="rId4"/>
    <p:sldId id="261" r:id="rId5"/>
    <p:sldId id="262" r:id="rId6"/>
    <p:sldId id="263" r:id="rId7"/>
    <p:sldId id="268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enz" initials="r" lastIdx="0" clrIdx="0">
    <p:extLst>
      <p:ext uri="{19B8F6BF-5375-455C-9EA6-DF929625EA0E}">
        <p15:presenceInfo xmlns:p15="http://schemas.microsoft.com/office/powerpoint/2012/main" userId="ren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61672" autoAdjust="0"/>
  </p:normalViewPr>
  <p:slideViewPr>
    <p:cSldViewPr snapToGrid="0">
      <p:cViewPr>
        <p:scale>
          <a:sx n="50" d="100"/>
          <a:sy n="50" d="100"/>
        </p:scale>
        <p:origin x="1891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hdphoto1.wdp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354DB-31C9-4029-BE5C-1A32329092CB}" type="datetimeFigureOut">
              <a:rPr lang="ko-KR" altLang="en-US" smtClean="0"/>
              <a:t>2018-09-29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AE9E5F-77AC-46FE-B8BA-C3FC7458A1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7046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AE9E5F-77AC-46FE-B8BA-C3FC7458A18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1951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AE9E5F-77AC-46FE-B8BA-C3FC7458A18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8120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AE9E5F-77AC-46FE-B8BA-C3FC7458A18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68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E9E5F-77AC-46FE-B8BA-C3FC7458A18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38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AE9E5F-77AC-46FE-B8BA-C3FC7458A18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825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History[edit]</a:t>
            </a:r>
          </a:p>
          <a:p>
            <a:endParaRPr lang="en-US" altLang="ko-KR" dirty="0"/>
          </a:p>
          <a:p>
            <a:r>
              <a:rPr lang="en-US" altLang="ko-KR" dirty="0"/>
              <a:t>OpenTable was founded by Chuck Templeton on 2 July 1998, and initially incorporated in California as easyeats.com, Inc.[8] </a:t>
            </a:r>
          </a:p>
          <a:p>
            <a:endParaRPr lang="en-US" altLang="ko-KR" dirty="0"/>
          </a:p>
          <a:p>
            <a:r>
              <a:rPr lang="en-US" altLang="ko-KR" dirty="0"/>
              <a:t>On 21 May 2009, the company held its initial public offering (IPO), on the NASDAQ stock exchange under the ticker symbol NASDAQ: OPEN. The underwriters of the IPO were Merrill Lynch, Allen &amp; Company, Stifel Nicolaus, and </a:t>
            </a:r>
            <a:r>
              <a:rPr lang="en-US" altLang="ko-KR" dirty="0" err="1"/>
              <a:t>ThinkEquity</a:t>
            </a:r>
            <a:r>
              <a:rPr lang="en-US" altLang="ko-KR" dirty="0"/>
              <a:t>.[9] </a:t>
            </a:r>
          </a:p>
          <a:p>
            <a:endParaRPr lang="en-US" altLang="ko-KR" dirty="0"/>
          </a:p>
          <a:p>
            <a:r>
              <a:rPr lang="en-US" altLang="ko-KR" dirty="0"/>
              <a:t>On 1 October 2010, the company acquired </a:t>
            </a:r>
            <a:r>
              <a:rPr lang="en-US" altLang="ko-KR" dirty="0" err="1"/>
              <a:t>Toptable</a:t>
            </a:r>
            <a:r>
              <a:rPr lang="en-US" altLang="ko-KR" dirty="0"/>
              <a:t>, a restaurant reservation site in the UK.[10] </a:t>
            </a:r>
          </a:p>
          <a:p>
            <a:endParaRPr lang="en-US" altLang="ko-KR" dirty="0"/>
          </a:p>
          <a:p>
            <a:r>
              <a:rPr lang="en-US" altLang="ko-KR" dirty="0"/>
              <a:t>On 29 January 2013, the company announced that it had entered a definitive agreement to acquire </a:t>
            </a:r>
            <a:r>
              <a:rPr lang="en-US" altLang="ko-KR" dirty="0" err="1"/>
              <a:t>Foodspotting</a:t>
            </a:r>
            <a:r>
              <a:rPr lang="en-US" altLang="ko-KR" dirty="0"/>
              <a:t>.[11] </a:t>
            </a:r>
          </a:p>
          <a:p>
            <a:endParaRPr lang="en-US" altLang="ko-KR" dirty="0"/>
          </a:p>
          <a:p>
            <a:r>
              <a:rPr lang="en-US" altLang="ko-KR" dirty="0"/>
              <a:t>On 13 June 2014 the company agreed to a takeover offer by the Priceline Group of $103 a share, a 46% premium on the previous day's closing stock price. The offer valued the company at $2.6 billion. Both companies said OpenTable would continue to operate as a separate business under the same management.[12]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AE9E5F-77AC-46FE-B8BA-C3FC7458A18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44394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예약관리시스템을 도입함으로써 가능해지는 부가적인 기능은 위에 말한 두 가지의 핵심 가치 이외에 고객이 예약 가능한 시간과 불가능한 시간을 직접 확인할 수 있기 때문에 기한 없이 기다리는 고객이 줄게 되고</a:t>
            </a:r>
            <a:r>
              <a:rPr lang="en-US" altLang="ko-KR" dirty="0"/>
              <a:t>, </a:t>
            </a:r>
            <a:r>
              <a:rPr lang="ko-KR" altLang="en-US" dirty="0"/>
              <a:t>가능한 시간을 예약하게 함으로써</a:t>
            </a:r>
            <a:r>
              <a:rPr lang="en-US" altLang="ko-KR" dirty="0"/>
              <a:t>, </a:t>
            </a:r>
            <a:r>
              <a:rPr lang="ko-KR" altLang="en-US" dirty="0"/>
              <a:t>피크시간에 몰리는 예약을 분산시킬 수 있다는 것 또한 서비스를 사용하는 장점 중 하나가 되었다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미국에는 </a:t>
            </a:r>
            <a:r>
              <a:rPr lang="ko-KR" altLang="en-US" dirty="0" err="1"/>
              <a:t>오픈테이블이라는</a:t>
            </a:r>
            <a:r>
              <a:rPr lang="ko-KR" altLang="en-US" dirty="0"/>
              <a:t> 서비스가 있다</a:t>
            </a:r>
            <a:r>
              <a:rPr lang="en-US" altLang="ko-KR" dirty="0"/>
              <a:t>. </a:t>
            </a:r>
            <a:r>
              <a:rPr lang="ko-KR" altLang="en-US" dirty="0"/>
              <a:t>테이블 관리 시스템을 제공함과 동시에 모바일 앱으로 예약할 수 있는 기능의 두 가지 서비스를 제공한다</a:t>
            </a:r>
            <a:r>
              <a:rPr lang="en-US" altLang="ko-KR" dirty="0"/>
              <a:t>. </a:t>
            </a:r>
            <a:r>
              <a:rPr lang="ko-KR" altLang="en-US" dirty="0"/>
              <a:t>오픈테이블은 현재 북미에서 이루어지는 레스토랑 예약의 </a:t>
            </a:r>
            <a:r>
              <a:rPr lang="en-US" altLang="ko-KR" dirty="0"/>
              <a:t>50%</a:t>
            </a:r>
            <a:r>
              <a:rPr lang="ko-KR" altLang="en-US" dirty="0"/>
              <a:t>를 독점한 상태이다</a:t>
            </a:r>
            <a:r>
              <a:rPr lang="en-US" altLang="ko-KR" dirty="0"/>
              <a:t>. </a:t>
            </a:r>
            <a:r>
              <a:rPr lang="ko-KR" altLang="en-US" dirty="0"/>
              <a:t>이 </a:t>
            </a:r>
            <a:r>
              <a:rPr lang="en-US" altLang="ko-KR" dirty="0"/>
              <a:t>50%</a:t>
            </a:r>
            <a:r>
              <a:rPr lang="ko-KR" altLang="en-US" dirty="0"/>
              <a:t>의 예약이 약 </a:t>
            </a:r>
            <a:r>
              <a:rPr lang="en-US" altLang="ko-KR" dirty="0"/>
              <a:t>$42 billion </a:t>
            </a:r>
            <a:r>
              <a:rPr lang="ko-KR" altLang="en-US" dirty="0"/>
              <a:t>이상을 소비했다고 한다</a:t>
            </a:r>
            <a:r>
              <a:rPr lang="en-US" altLang="ko-KR" dirty="0"/>
              <a:t>. </a:t>
            </a:r>
            <a:r>
              <a:rPr lang="ko-KR" altLang="en-US" dirty="0"/>
              <a:t>이 서비스의 주요 가치는 </a:t>
            </a:r>
            <a:r>
              <a:rPr lang="ko-KR" altLang="en-US" dirty="0" err="1"/>
              <a:t>공실률을</a:t>
            </a:r>
            <a:r>
              <a:rPr lang="ko-KR" altLang="en-US" dirty="0"/>
              <a:t> 낮추는 것과 동시에 고객관리 및 테이블 관리이다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AE9E5F-77AC-46FE-B8BA-C3FC7458A18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39700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오픈테이블의 기존의 전략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모름 없어</a:t>
            </a:r>
            <a:endParaRPr lang="en-US" altLang="ko-KR" baseline="0" dirty="0" smtClean="0"/>
          </a:p>
          <a:p>
            <a:endParaRPr lang="en-US" altLang="ko-KR" baseline="0" dirty="0" smtClean="0"/>
          </a:p>
          <a:p>
            <a:r>
              <a:rPr lang="ko-KR" altLang="en-US" dirty="0" smtClean="0"/>
              <a:t>성공하기 위해서 마케팅전략 진행 </a:t>
            </a:r>
            <a:r>
              <a:rPr lang="en-US" altLang="ko-KR" dirty="0" smtClean="0"/>
              <a:t>: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플랫폼을 통한 마케팅에 집중한다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다이너스가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식당을 찾을 때</a:t>
            </a:r>
            <a:r>
              <a:rPr lang="ko-KR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((</a:t>
            </a:r>
            <a:r>
              <a:rPr lang="en-US" altLang="ko-K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OpenTable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최고의 마케팅 </a:t>
            </a:r>
            <a:r>
              <a:rPr lang="ko-KR" alt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엔진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으로 생각해라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)))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ko-KR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30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명이 넘는 직원들이 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다이너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마케팅에 중점을 두어 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다이너가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귀하의 레스토랑을 방문하도록 권장하고 최적화하기 위해 고도로 최적화 된 온라인 마케팅 프로그램을 구축했습니다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</a:p>
          <a:p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당사의 웹 사이트 및 모바일 응용 프로그램부터 유료 광고에 이르기까지 당사는 미래의 고객이 될 확률이 가장 높은 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다이너를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파악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마케팅 및 지원하는 전략을 세밀하게 조정하고 </a:t>
            </a:r>
            <a:endParaRPr lang="en-US" altLang="ko-K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맞춤화했습니다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mtClean="0"/>
          </a:p>
          <a:p>
            <a:r>
              <a:rPr lang="ko-KR" altLang="en-US" smtClean="0"/>
              <a:t>오픈테이블을 </a:t>
            </a:r>
            <a:r>
              <a:rPr lang="ko-KR" altLang="en-US" dirty="0" smtClean="0"/>
              <a:t>통해서 가는 것이 절반을 달성했다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레스토랑 </a:t>
            </a:r>
            <a:r>
              <a:rPr lang="ko-KR" altLang="en-US" dirty="0" err="1" smtClean="0"/>
              <a:t>예약계의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타노스인듯</a:t>
            </a:r>
            <a:r>
              <a:rPr lang="en-US" altLang="ko-KR" dirty="0" smtClean="0"/>
              <a:t>.</a:t>
            </a:r>
            <a:r>
              <a:rPr lang="en-US" altLang="ko-KR" baseline="0" dirty="0" smtClean="0"/>
              <a:t> </a:t>
            </a:r>
          </a:p>
          <a:p>
            <a:r>
              <a:rPr lang="ko-KR" altLang="en-US" baseline="0" dirty="0" smtClean="0"/>
              <a:t>위의 표를 보면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알 수 있듯이 </a:t>
            </a:r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절반의 </a:t>
            </a:r>
            <a:r>
              <a:rPr lang="ko-KR" alt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식사를하는</a:t>
            </a:r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사람들이 </a:t>
            </a:r>
            <a:r>
              <a:rPr lang="en-US" altLang="ko-KR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OpenTable.com 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및 </a:t>
            </a:r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모바일 앱에 직접 연결됩니다 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레스토랑이 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오픈테이블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플랫폼에 나타나지 않는다면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고객을 놓칠 수 있다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손님의 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약 </a:t>
            </a:r>
            <a:r>
              <a:rPr lang="en-US" altLang="ko-KR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 </a:t>
            </a:r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분의 </a:t>
            </a:r>
            <a:r>
              <a:rPr lang="en-US" altLang="ko-KR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귀하의 웹 사이트에서 직접 왔고 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레스토랑 브랜드 자산은 중요한 검색 드라이버입니다 </a:t>
            </a:r>
            <a:endParaRPr lang="en-US" altLang="ko-K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나머지 </a:t>
            </a:r>
            <a:r>
              <a:rPr lang="en-US" altLang="ko-KR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25 %</a:t>
            </a:r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독점적으로 마케팅 엔진에 의해 유도됩니다 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작년에 식당에 앉은 식당의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68 %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이상이 </a:t>
            </a:r>
            <a:r>
              <a:rPr lang="en-US" altLang="ko-K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OpenTable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통해 식당으로 처음 방문했습니다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AE9E5F-77AC-46FE-B8BA-C3FC7458A18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15340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AE9E5F-77AC-46FE-B8BA-C3FC7458A18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24006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AE9E5F-77AC-46FE-B8BA-C3FC7458A18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17615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AE9E5F-77AC-46FE-B8BA-C3FC7458A18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7206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F1DD78-0332-4528-9D56-568652EEAC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99CC54C-023C-4030-8ADF-C0553A045B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368A88-07AF-43C8-AC85-C8D67C2AD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EA884-7B6E-480A-8EBE-92A07450C0D9}" type="datetimeFigureOut">
              <a:rPr lang="ko-KR" altLang="en-US" smtClean="0"/>
              <a:t>2018-09-29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D4D7D8-5A48-47D3-A752-1CF997112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49B376-72E6-4D42-BAA2-D7CEBC068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737C2-A7D3-4662-846A-AD2AB3AAC4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636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B45F4E-53D0-41CB-9177-EBB0FBBEE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FA55A5B-2E5F-40AA-A529-EA156AE590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0B676E-2ACB-40CB-A228-F10DB51D5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EA884-7B6E-480A-8EBE-92A07450C0D9}" type="datetimeFigureOut">
              <a:rPr lang="ko-KR" altLang="en-US" smtClean="0"/>
              <a:t>2018-09-29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700D6F-D90D-4E92-9181-4F8E03BE9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9AA6C7-A9A3-497C-BC8A-77F1F02D2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737C2-A7D3-4662-846A-AD2AB3AAC4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706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8D2172D-EF3A-41D0-9939-6FCB7B153B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B3502BA-9CD9-4182-9BB9-7A791DFF7A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3D1D73-2073-498D-90BE-34C439DE7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EA884-7B6E-480A-8EBE-92A07450C0D9}" type="datetimeFigureOut">
              <a:rPr lang="ko-KR" altLang="en-US" smtClean="0"/>
              <a:t>2018-09-29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0B5860-E254-494F-BD14-10D4E5A58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8A49BD-2AC3-4AC6-B239-E2EE0A116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737C2-A7D3-4662-846A-AD2AB3AAC4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203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DBEB94-3EA3-4478-93A1-8351D5522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1C1FED-292A-4EAA-BDC1-E4E61401F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973A34-18F3-41FB-98E6-1D74A8B30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EA884-7B6E-480A-8EBE-92A07450C0D9}" type="datetimeFigureOut">
              <a:rPr lang="ko-KR" altLang="en-US" smtClean="0"/>
              <a:t>2018-09-29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231A7E-991C-4F79-A6CB-65FA6D21C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25FDB4-4956-4236-8FD5-34874CFFF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737C2-A7D3-4662-846A-AD2AB3AAC4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974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ED6307-FCD6-483F-A591-F8BD56B25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66F8BE-B76F-4D87-A281-B67329136A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755FEC-F7B8-4A72-AE8C-8B974BD56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EA884-7B6E-480A-8EBE-92A07450C0D9}" type="datetimeFigureOut">
              <a:rPr lang="ko-KR" altLang="en-US" smtClean="0"/>
              <a:t>2018-09-29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DDD040-C43C-4742-B6EC-D0A61B893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265472-317C-4375-97FD-F422545A2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737C2-A7D3-4662-846A-AD2AB3AAC4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3797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DB7D65-4A80-441F-91A9-AA53AD81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B41DDB-E846-4CF1-81DC-DE3D32933A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F84FBD-B18F-458A-8C6B-12D76F3B29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8DC1B35-8BB7-4A26-9D5A-AD01FB03C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EA884-7B6E-480A-8EBE-92A07450C0D9}" type="datetimeFigureOut">
              <a:rPr lang="ko-KR" altLang="en-US" smtClean="0"/>
              <a:t>2018-09-29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1AFD02-464F-457A-B357-20A2CFDBF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0BA407F-8B05-4C4C-B097-BA284419B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737C2-A7D3-4662-846A-AD2AB3AAC4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283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7B3462-D639-4D8E-BA84-60D0B272D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CD39EC-7576-4F25-AC7A-67ACFA7EA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2C94B6F-BF12-44E9-B600-3A1CE8E8AB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B2A452B-01A4-4647-A523-AD032D9323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6B02B51-45CC-48AE-BBFB-01F4AC2413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4F0D37A-2208-4AB9-9F7E-0AFEC57BC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EA884-7B6E-480A-8EBE-92A07450C0D9}" type="datetimeFigureOut">
              <a:rPr lang="ko-KR" altLang="en-US" smtClean="0"/>
              <a:t>2018-09-29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F9E07DF-A849-4E79-A772-3B38785A1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A43713C-7C27-4EF3-9CAA-F91E96FEC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737C2-A7D3-4662-846A-AD2AB3AAC4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6848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120FDB-8DB1-49BC-BAD9-7D02F7D47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393D2BD-EFBF-4A27-8571-50C91DB96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EA884-7B6E-480A-8EBE-92A07450C0D9}" type="datetimeFigureOut">
              <a:rPr lang="ko-KR" altLang="en-US" smtClean="0"/>
              <a:t>2018-09-29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FA6038B-A833-42E3-9456-600D21F5E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60736E-3F9C-470A-A977-E0F5255F5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737C2-A7D3-4662-846A-AD2AB3AAC4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217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969DBEE-6CD0-4133-BA66-0896B47AA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EA884-7B6E-480A-8EBE-92A07450C0D9}" type="datetimeFigureOut">
              <a:rPr lang="ko-KR" altLang="en-US" smtClean="0"/>
              <a:t>2018-09-29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AD76345-7E9B-4FD9-ACC8-C468DED67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8B4AD1-C51D-4513-84DB-0BA6F0C17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737C2-A7D3-4662-846A-AD2AB3AAC4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2866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270A20-990F-4263-97F4-019DB2258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1CD88B1-19F3-4F7F-BFB0-13134D25D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0C19C4D-43FD-4D1B-88BC-39791D2163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E5759BE-39C6-4B56-B67C-AFD9360FB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EA884-7B6E-480A-8EBE-92A07450C0D9}" type="datetimeFigureOut">
              <a:rPr lang="ko-KR" altLang="en-US" smtClean="0"/>
              <a:t>2018-09-29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283BD3-1085-477C-89FB-FBF14CB07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F6ED7E-00D6-4C51-AB9B-D144EBA8F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737C2-A7D3-4662-846A-AD2AB3AAC4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155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8DEC8F-41A2-4B3F-8609-6CD30905D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246A22E-A66D-4DA4-A10E-1EE8485F31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23FD42C-F6F5-4625-9D13-E660EEBB2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85A66C9-55E6-436A-A537-D98CE70FF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EA884-7B6E-480A-8EBE-92A07450C0D9}" type="datetimeFigureOut">
              <a:rPr lang="ko-KR" altLang="en-US" smtClean="0"/>
              <a:t>2018-09-29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801C22-D242-4C21-B48A-9793B50A3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6D59E30-D039-4136-8638-67A2A68EA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737C2-A7D3-4662-846A-AD2AB3AAC4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3132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0EF3985-4DB6-424E-8B7F-A5DD63A82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3870DE-87CD-42E4-887C-F2AE5C9E8D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25681F-DAE6-4565-B624-4B0027610C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9EA884-7B6E-480A-8EBE-92A07450C0D9}" type="datetimeFigureOut">
              <a:rPr lang="ko-KR" altLang="en-US" smtClean="0"/>
              <a:t>2018-09-29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6D4D2B-1058-460D-AECA-5DFD971BB7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298F3C-5B48-473D-86D2-BB6734D3F8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B737C2-A7D3-4662-846A-AD2AB3AAC4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1565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D3B90FB-F347-40EE-9372-6CE967E060CF}"/>
              </a:ext>
            </a:extLst>
          </p:cNvPr>
          <p:cNvSpPr/>
          <p:nvPr/>
        </p:nvSpPr>
        <p:spPr>
          <a:xfrm>
            <a:off x="0" y="2295525"/>
            <a:ext cx="12192000" cy="2200276"/>
          </a:xfrm>
          <a:prstGeom prst="rect">
            <a:avLst/>
          </a:prstGeom>
          <a:solidFill>
            <a:schemeClr val="bg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64A618-070B-4A30-9232-4EA60353275B}"/>
              </a:ext>
            </a:extLst>
          </p:cNvPr>
          <p:cNvSpPr txBox="1"/>
          <p:nvPr/>
        </p:nvSpPr>
        <p:spPr>
          <a:xfrm>
            <a:off x="3845384" y="2505670"/>
            <a:ext cx="4501232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Helvetica" panose="020B0604020202030204" pitchFamily="34" charset="0"/>
              </a:rPr>
              <a:t>Case Study Of</a:t>
            </a:r>
          </a:p>
          <a:p>
            <a:r>
              <a:rPr lang="en-US" altLang="ko-KR" sz="6600" b="1" dirty="0">
                <a:solidFill>
                  <a:schemeClr val="bg1"/>
                </a:solidFill>
                <a:latin typeface="Helvetica" panose="020B0604020202030204" pitchFamily="34" charset="0"/>
              </a:rPr>
              <a:t>OpenTable</a:t>
            </a:r>
            <a:endParaRPr lang="ko-KR" altLang="en-US" sz="6600" b="1" dirty="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98368F-B503-404B-BD26-C0A9E9F57B47}"/>
              </a:ext>
            </a:extLst>
          </p:cNvPr>
          <p:cNvSpPr txBox="1"/>
          <p:nvPr/>
        </p:nvSpPr>
        <p:spPr>
          <a:xfrm>
            <a:off x="10982325" y="5478244"/>
            <a:ext cx="8130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1</a:t>
            </a:r>
            <a:r>
              <a:rPr lang="ko-KR" altLang="en-US" sz="3600" dirty="0"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조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D76E54-CED7-489F-994F-F12A2A4196D1}"/>
              </a:ext>
            </a:extLst>
          </p:cNvPr>
          <p:cNvSpPr txBox="1"/>
          <p:nvPr/>
        </p:nvSpPr>
        <p:spPr>
          <a:xfrm>
            <a:off x="5498494" y="6124575"/>
            <a:ext cx="52742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김하준</a:t>
            </a:r>
            <a:r>
              <a:rPr lang="ko-KR" altLang="en-US" sz="2400" dirty="0"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</a:t>
            </a:r>
            <a:r>
              <a:rPr lang="ko-KR" altLang="en-US" sz="2400" dirty="0" err="1"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배지원</a:t>
            </a:r>
            <a:r>
              <a:rPr lang="ko-KR" altLang="en-US" sz="2400" dirty="0"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이성은 </a:t>
            </a:r>
            <a:r>
              <a:rPr lang="ko-KR" altLang="en-US" sz="2400" dirty="0" err="1"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이택윤</a:t>
            </a:r>
            <a:r>
              <a:rPr lang="ko-KR" altLang="en-US" sz="2400" dirty="0"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 이현호 </a:t>
            </a:r>
            <a:r>
              <a:rPr lang="ko-KR" altLang="en-US" sz="2400" dirty="0" err="1"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정상대</a:t>
            </a:r>
            <a:endParaRPr lang="ko-KR" altLang="en-US" sz="2400" dirty="0">
              <a:solidFill>
                <a:schemeClr val="bg1"/>
              </a:solidFill>
              <a:latin typeface="삼성고딕체" panose="020B0609000101010101" pitchFamily="49" charset="-127"/>
              <a:ea typeface="삼성고딕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3664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1962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9361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021B77C-3B4C-42B9-9963-A7CBE17B971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50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4B0541-481D-4F2A-AE3F-257BAE262D43}"/>
              </a:ext>
            </a:extLst>
          </p:cNvPr>
          <p:cNvSpPr txBox="1"/>
          <p:nvPr/>
        </p:nvSpPr>
        <p:spPr>
          <a:xfrm>
            <a:off x="933450" y="533400"/>
            <a:ext cx="11753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목차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754D2DD-8263-441C-873E-779726741F54}"/>
              </a:ext>
            </a:extLst>
          </p:cNvPr>
          <p:cNvSpPr txBox="1"/>
          <p:nvPr/>
        </p:nvSpPr>
        <p:spPr>
          <a:xfrm>
            <a:off x="1208010" y="2085975"/>
            <a:ext cx="14830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기업 소개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AE1779-918A-4A0C-B3D5-4983C9042A33}"/>
              </a:ext>
            </a:extLst>
          </p:cNvPr>
          <p:cNvSpPr txBox="1"/>
          <p:nvPr/>
        </p:nvSpPr>
        <p:spPr>
          <a:xfrm>
            <a:off x="3999408" y="2085975"/>
            <a:ext cx="14830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핵심 가치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3C92E8-D431-4BB1-A96C-15C95EC87B38}"/>
              </a:ext>
            </a:extLst>
          </p:cNvPr>
          <p:cNvSpPr txBox="1"/>
          <p:nvPr/>
        </p:nvSpPr>
        <p:spPr>
          <a:xfrm>
            <a:off x="6709496" y="2085975"/>
            <a:ext cx="14830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시장 분석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2193AFB-2E6B-4F43-99AC-52E48DA55472}"/>
              </a:ext>
            </a:extLst>
          </p:cNvPr>
          <p:cNvSpPr txBox="1"/>
          <p:nvPr/>
        </p:nvSpPr>
        <p:spPr>
          <a:xfrm>
            <a:off x="9185996" y="2085975"/>
            <a:ext cx="14830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운영 전략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AC18C62-58C8-4BF8-8210-59213B647F04}"/>
              </a:ext>
            </a:extLst>
          </p:cNvPr>
          <p:cNvCxnSpPr>
            <a:cxnSpLocks/>
          </p:cNvCxnSpPr>
          <p:nvPr/>
        </p:nvCxnSpPr>
        <p:spPr>
          <a:xfrm>
            <a:off x="1360410" y="2609195"/>
            <a:ext cx="120181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C38DF23-F807-48CC-8756-F6CA8428B058}"/>
              </a:ext>
            </a:extLst>
          </p:cNvPr>
          <p:cNvSpPr txBox="1"/>
          <p:nvPr/>
        </p:nvSpPr>
        <p:spPr>
          <a:xfrm>
            <a:off x="1491497" y="2705933"/>
            <a:ext cx="12289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OpenTable</a:t>
            </a:r>
            <a:endParaRPr lang="ko-KR" altLang="en-US" sz="1600" b="1" dirty="0">
              <a:solidFill>
                <a:schemeClr val="bg1"/>
              </a:solidFill>
              <a:latin typeface="Helvetica" panose="020B0604020202030204" pitchFamily="34" charset="0"/>
              <a:ea typeface="삼성고딕체" panose="020B0609000101010101" pitchFamily="49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F8615BA4-A7C9-47E2-ABFC-20BED357FC8F}"/>
              </a:ext>
            </a:extLst>
          </p:cNvPr>
          <p:cNvCxnSpPr>
            <a:cxnSpLocks/>
          </p:cNvCxnSpPr>
          <p:nvPr/>
        </p:nvCxnSpPr>
        <p:spPr>
          <a:xfrm>
            <a:off x="6804746" y="2609195"/>
            <a:ext cx="12858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DCE12E84-07D9-4E21-9547-D9B31FB9FE4F}"/>
              </a:ext>
            </a:extLst>
          </p:cNvPr>
          <p:cNvCxnSpPr>
            <a:cxnSpLocks/>
          </p:cNvCxnSpPr>
          <p:nvPr/>
        </p:nvCxnSpPr>
        <p:spPr>
          <a:xfrm>
            <a:off x="9328871" y="2609195"/>
            <a:ext cx="122872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D1A1E29E-6868-4368-AF8B-DEA0698742DD}"/>
              </a:ext>
            </a:extLst>
          </p:cNvPr>
          <p:cNvCxnSpPr>
            <a:cxnSpLocks/>
          </p:cNvCxnSpPr>
          <p:nvPr/>
        </p:nvCxnSpPr>
        <p:spPr>
          <a:xfrm>
            <a:off x="4113708" y="2609195"/>
            <a:ext cx="12954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5717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6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2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BEFFE551-9DF0-41EA-B9F8-F05DC92ADDF8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659" y="2794252"/>
            <a:ext cx="5486411" cy="1269495"/>
          </a:xfrm>
          <a:prstGeom prst="rect">
            <a:avLst/>
          </a:prstGeom>
          <a:ln>
            <a:noFill/>
          </a:ln>
          <a:effectLst>
            <a:glow rad="50800">
              <a:schemeClr val="accent3">
                <a:satMod val="175000"/>
                <a:alpha val="30000"/>
              </a:schemeClr>
            </a:glow>
            <a:outerShdw blurRad="50800" dist="76200" dir="33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 prstMaterial="matte"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9AE3D5-99B8-43B7-893D-317910811A68}"/>
              </a:ext>
            </a:extLst>
          </p:cNvPr>
          <p:cNvSpPr txBox="1"/>
          <p:nvPr/>
        </p:nvSpPr>
        <p:spPr>
          <a:xfrm>
            <a:off x="7099846" y="3136611"/>
            <a:ext cx="4168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삼성고딕체" panose="020B0609000101010101" pitchFamily="49" charset="-127"/>
                <a:ea typeface="삼성고딕체" panose="020B0609000101010101" pitchFamily="49" charset="-127"/>
              </a:rPr>
              <a:t>식당 예약 서비스를 제공 </a:t>
            </a:r>
          </a:p>
        </p:txBody>
      </p:sp>
    </p:spTree>
    <p:extLst>
      <p:ext uri="{BB962C8B-B14F-4D97-AF65-F5344CB8AC3E}">
        <p14:creationId xmlns:p14="http://schemas.microsoft.com/office/powerpoint/2010/main" val="2693580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021B77C-3B4C-42B9-9963-A7CBE17B971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50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4190F1-B3EE-44AB-9656-F592D51FA552}"/>
              </a:ext>
            </a:extLst>
          </p:cNvPr>
          <p:cNvSpPr txBox="1"/>
          <p:nvPr/>
        </p:nvSpPr>
        <p:spPr>
          <a:xfrm>
            <a:off x="1667689" y="2459504"/>
            <a:ext cx="268535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latin typeface="Helvetica" panose="020B0604020202030204" pitchFamily="34" charset="0"/>
              </a:rPr>
              <a:t>HISTORY</a:t>
            </a:r>
          </a:p>
          <a:p>
            <a:pPr algn="ctr"/>
            <a:r>
              <a:rPr lang="en-US" altLang="ko-KR" sz="4400" b="1" dirty="0">
                <a:solidFill>
                  <a:schemeClr val="bg1"/>
                </a:solidFill>
                <a:latin typeface="Helvetica" panose="020B0604020202030204" pitchFamily="34" charset="0"/>
              </a:rPr>
              <a:t>OF</a:t>
            </a:r>
            <a:br>
              <a:rPr lang="en-US" altLang="ko-KR" sz="4400" b="1" dirty="0">
                <a:solidFill>
                  <a:schemeClr val="bg1"/>
                </a:solidFill>
                <a:latin typeface="Helvetica" panose="020B0604020202030204" pitchFamily="34" charset="0"/>
              </a:rPr>
            </a:br>
            <a:r>
              <a:rPr lang="en-US" altLang="ko-KR" sz="3200" b="1" dirty="0">
                <a:solidFill>
                  <a:schemeClr val="bg1"/>
                </a:solidFill>
                <a:latin typeface="Helvetica" panose="020B0604020202030204" pitchFamily="34" charset="0"/>
              </a:rPr>
              <a:t>OPENTABLE</a:t>
            </a:r>
            <a:endParaRPr lang="ko-KR" altLang="en-US" sz="4400" b="1" dirty="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5F0DA4B-2468-4825-8C6D-4B99ABEF60BA}"/>
              </a:ext>
            </a:extLst>
          </p:cNvPr>
          <p:cNvSpPr/>
          <p:nvPr/>
        </p:nvSpPr>
        <p:spPr>
          <a:xfrm rot="2699999">
            <a:off x="5394542" y="2000447"/>
            <a:ext cx="162297" cy="162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2B8420E-A1A9-4E47-9ECF-537CF6D51DFC}"/>
              </a:ext>
            </a:extLst>
          </p:cNvPr>
          <p:cNvSpPr/>
          <p:nvPr/>
        </p:nvSpPr>
        <p:spPr>
          <a:xfrm rot="2699999">
            <a:off x="5394541" y="2705297"/>
            <a:ext cx="162297" cy="162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FC8F8EB-E2ED-4118-8B6E-195DEF9B3764}"/>
              </a:ext>
            </a:extLst>
          </p:cNvPr>
          <p:cNvSpPr/>
          <p:nvPr/>
        </p:nvSpPr>
        <p:spPr>
          <a:xfrm rot="2699999">
            <a:off x="5394540" y="3410147"/>
            <a:ext cx="162297" cy="162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A72EEB7-C610-4994-86B0-7E3F8108DF1B}"/>
              </a:ext>
            </a:extLst>
          </p:cNvPr>
          <p:cNvSpPr/>
          <p:nvPr/>
        </p:nvSpPr>
        <p:spPr>
          <a:xfrm rot="2699999">
            <a:off x="5394539" y="4114997"/>
            <a:ext cx="162297" cy="162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9D5395-89FF-4E84-A8D8-25CC509E6E35}"/>
              </a:ext>
            </a:extLst>
          </p:cNvPr>
          <p:cNvSpPr txBox="1"/>
          <p:nvPr/>
        </p:nvSpPr>
        <p:spPr>
          <a:xfrm>
            <a:off x="5739593" y="1762835"/>
            <a:ext cx="53046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easyeats.com,</a:t>
            </a:r>
            <a:r>
              <a:rPr lang="ko-KR" altLang="en-US" sz="3200" b="1" dirty="0">
                <a:solidFill>
                  <a:schemeClr val="bg1"/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 </a:t>
            </a:r>
            <a:r>
              <a:rPr lang="en-US" altLang="ko-KR" sz="3200" b="1" dirty="0">
                <a:solidFill>
                  <a:schemeClr val="bg1"/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Inc. </a:t>
            </a:r>
            <a:r>
              <a:rPr lang="en-US" altLang="ko-KR" sz="2400" b="1" dirty="0">
                <a:solidFill>
                  <a:schemeClr val="bg1"/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July 1998</a:t>
            </a:r>
            <a:endParaRPr lang="ko-KR" altLang="en-US" sz="3200" b="1" dirty="0">
              <a:solidFill>
                <a:schemeClr val="bg1"/>
              </a:solidFill>
              <a:latin typeface="Helvetica" panose="020B0604020202030204" pitchFamily="34" charset="0"/>
              <a:ea typeface="삼성고딕체" panose="020B0609000101010101" pitchFamily="49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AB7DF2-340A-47FB-9A22-BBA78B72400C}"/>
              </a:ext>
            </a:extLst>
          </p:cNvPr>
          <p:cNvSpPr txBox="1"/>
          <p:nvPr/>
        </p:nvSpPr>
        <p:spPr>
          <a:xfrm>
            <a:off x="5739593" y="2494057"/>
            <a:ext cx="59025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Initial Public Offering, </a:t>
            </a:r>
            <a:r>
              <a:rPr lang="en-US" altLang="ko-KR" sz="2400" b="1" dirty="0">
                <a:solidFill>
                  <a:schemeClr val="bg1"/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May 2009</a:t>
            </a:r>
            <a:endParaRPr lang="ko-KR" altLang="en-US" sz="2400" b="1" dirty="0">
              <a:solidFill>
                <a:schemeClr val="bg1"/>
              </a:solidFill>
              <a:latin typeface="Helvetica" panose="020B0604020202030204" pitchFamily="34" charset="0"/>
              <a:ea typeface="삼성고딕체" panose="020B0609000101010101" pitchFamily="49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A8F67A-F205-4B70-A813-4008A16A0BD1}"/>
              </a:ext>
            </a:extLst>
          </p:cNvPr>
          <p:cNvSpPr txBox="1"/>
          <p:nvPr/>
        </p:nvSpPr>
        <p:spPr>
          <a:xfrm>
            <a:off x="5739593" y="3198907"/>
            <a:ext cx="59506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 err="1">
                <a:solidFill>
                  <a:schemeClr val="bg1"/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Toptable</a:t>
            </a:r>
            <a:r>
              <a:rPr lang="en-US" altLang="ko-KR" sz="3200" b="1" dirty="0">
                <a:solidFill>
                  <a:schemeClr val="bg1"/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 in the UK, </a:t>
            </a:r>
            <a:r>
              <a:rPr lang="en-US" altLang="ko-KR" sz="2400" b="1" dirty="0">
                <a:solidFill>
                  <a:schemeClr val="bg1"/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October 2010</a:t>
            </a:r>
            <a:endParaRPr lang="ko-KR" altLang="en-US" sz="2400" b="1" dirty="0">
              <a:solidFill>
                <a:schemeClr val="bg1"/>
              </a:solidFill>
              <a:latin typeface="Helvetica" panose="020B0604020202030204" pitchFamily="34" charset="0"/>
              <a:ea typeface="삼성고딕체" panose="020B0609000101010101" pitchFamily="49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40CCD3-9D20-4EDB-B157-845AFCEF4F50}"/>
              </a:ext>
            </a:extLst>
          </p:cNvPr>
          <p:cNvSpPr txBox="1"/>
          <p:nvPr/>
        </p:nvSpPr>
        <p:spPr>
          <a:xfrm>
            <a:off x="5739593" y="3904594"/>
            <a:ext cx="64524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Acquired </a:t>
            </a:r>
            <a:r>
              <a:rPr lang="en-US" altLang="ko-KR" sz="3200" b="1" dirty="0" err="1">
                <a:solidFill>
                  <a:schemeClr val="bg1"/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FoodSpotting</a:t>
            </a:r>
            <a:r>
              <a:rPr lang="en-US" altLang="ko-KR" sz="3200" b="1" dirty="0">
                <a:solidFill>
                  <a:schemeClr val="bg1"/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, </a:t>
            </a:r>
            <a:r>
              <a:rPr lang="en-US" altLang="ko-KR" sz="2400" b="1" dirty="0">
                <a:solidFill>
                  <a:schemeClr val="bg1"/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June 2014</a:t>
            </a:r>
            <a:endParaRPr lang="ko-KR" altLang="en-US" sz="2400" b="1" dirty="0">
              <a:solidFill>
                <a:schemeClr val="bg1"/>
              </a:solidFill>
              <a:latin typeface="Helvetica" panose="020B0604020202030204" pitchFamily="34" charset="0"/>
              <a:ea typeface="삼성고딕체" panose="020B0609000101010101" pitchFamily="49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459DBC6-AF59-4B60-9347-04EEDD50D88B}"/>
              </a:ext>
            </a:extLst>
          </p:cNvPr>
          <p:cNvSpPr/>
          <p:nvPr/>
        </p:nvSpPr>
        <p:spPr>
          <a:xfrm rot="2699999">
            <a:off x="5394539" y="4797979"/>
            <a:ext cx="162297" cy="162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7333D1-FA3D-4B7E-AEF0-5AEBB626F7AB}"/>
              </a:ext>
            </a:extLst>
          </p:cNvPr>
          <p:cNvSpPr txBox="1"/>
          <p:nvPr/>
        </p:nvSpPr>
        <p:spPr>
          <a:xfrm>
            <a:off x="5739593" y="4587576"/>
            <a:ext cx="60837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Takeover by Priceline, </a:t>
            </a:r>
            <a:r>
              <a:rPr lang="en-US" altLang="ko-KR" sz="2400" b="1" dirty="0">
                <a:solidFill>
                  <a:schemeClr val="bg1"/>
                </a:solidFill>
                <a:latin typeface="Helvetica" panose="020B0604020202030204" pitchFamily="34" charset="0"/>
                <a:ea typeface="삼성고딕체" panose="020B0609000101010101" pitchFamily="49" charset="-127"/>
              </a:rPr>
              <a:t>June 2014</a:t>
            </a:r>
            <a:endParaRPr lang="ko-KR" altLang="en-US" sz="2400" b="1" dirty="0">
              <a:solidFill>
                <a:schemeClr val="bg1"/>
              </a:solidFill>
              <a:latin typeface="Helvetica" panose="020B0604020202030204" pitchFamily="34" charset="0"/>
              <a:ea typeface="삼성고딕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001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021B77C-3B4C-42B9-9963-A7CBE17B971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50000"/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CC519E-96E7-4BFB-BCF9-7AB6606BB3EA}"/>
              </a:ext>
            </a:extLst>
          </p:cNvPr>
          <p:cNvSpPr txBox="1"/>
          <p:nvPr/>
        </p:nvSpPr>
        <p:spPr>
          <a:xfrm>
            <a:off x="2256312" y="1859339"/>
            <a:ext cx="8645236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핵심가치 </a:t>
            </a:r>
            <a:r>
              <a:rPr lang="en-US" altLang="ko-KR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: </a:t>
            </a:r>
            <a:r>
              <a:rPr lang="ko-KR" altLang="en-US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테이블 관리 </a:t>
            </a:r>
            <a:r>
              <a:rPr lang="en-US" altLang="ko-KR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+ </a:t>
            </a:r>
            <a:r>
              <a:rPr lang="ko-KR" altLang="en-US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모바일 어플리케이션</a:t>
            </a:r>
            <a:endParaRPr lang="en-US" altLang="ko-KR" sz="28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장점 </a:t>
            </a:r>
            <a:r>
              <a:rPr lang="en-US" altLang="ko-KR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: </a:t>
            </a:r>
            <a:r>
              <a:rPr lang="en-US" altLang="ko-KR" sz="28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TIME SLOT</a:t>
            </a:r>
            <a:r>
              <a:rPr lang="en-US" altLang="ko-KR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확인 가능 </a:t>
            </a:r>
            <a:r>
              <a:rPr lang="en-US" altLang="ko-KR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-&gt; </a:t>
            </a:r>
            <a:r>
              <a:rPr lang="ko-KR" altLang="en-US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고객의 대기시간 감소</a:t>
            </a:r>
            <a:endParaRPr lang="en-US" altLang="ko-KR" sz="28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r>
              <a:rPr lang="en-US" altLang="ko-KR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       </a:t>
            </a:r>
            <a:r>
              <a:rPr lang="en-US" altLang="ko-KR" sz="28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Peak</a:t>
            </a:r>
            <a:r>
              <a:rPr lang="ko-KR" altLang="en-US" sz="28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 </a:t>
            </a:r>
            <a:r>
              <a:rPr lang="en-US" altLang="ko-KR" sz="28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Time</a:t>
            </a:r>
            <a:r>
              <a:rPr lang="en-US" altLang="ko-KR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 </a:t>
            </a:r>
            <a:r>
              <a:rPr lang="ko-KR" altLang="en-US" sz="2400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확인하므로서</a:t>
            </a:r>
            <a:r>
              <a:rPr lang="ko-KR" altLang="en-US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 예약 분산 가능 </a:t>
            </a:r>
            <a:r>
              <a:rPr lang="en-US" altLang="ko-KR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-&gt; </a:t>
            </a:r>
            <a:r>
              <a:rPr lang="ko-KR" altLang="en-US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수요 </a:t>
            </a:r>
            <a:r>
              <a:rPr lang="ko-KR" altLang="en-US" sz="2400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평활</a:t>
            </a:r>
            <a:endParaRPr lang="en-US" altLang="ko-KR" sz="28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시장 점유율 </a:t>
            </a:r>
            <a:r>
              <a:rPr lang="en-US" altLang="ko-KR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: </a:t>
            </a:r>
            <a:r>
              <a:rPr lang="en-US" altLang="ko-KR" sz="28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50</a:t>
            </a:r>
            <a:r>
              <a:rPr lang="en-US" altLang="ko-KR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% </a:t>
            </a:r>
            <a:r>
              <a:rPr lang="ko-KR" altLang="en-US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독점</a:t>
            </a:r>
            <a:endParaRPr lang="en-US" altLang="ko-KR" sz="28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약 </a:t>
            </a:r>
            <a:r>
              <a:rPr lang="en-US" altLang="ko-KR" sz="28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$42 billion</a:t>
            </a:r>
            <a:r>
              <a:rPr lang="en-US" altLang="ko-KR" sz="28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 </a:t>
            </a: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lvl="1"/>
            <a:r>
              <a:rPr lang="en-US" altLang="ko-KR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  <a:sym typeface="Wingdings" panose="05000000000000000000" pitchFamily="2" charset="2"/>
              </a:rPr>
              <a:t> </a:t>
            </a:r>
            <a:r>
              <a:rPr lang="ko-KR" altLang="en-US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  <a:sym typeface="Wingdings" panose="05000000000000000000" pitchFamily="2" charset="2"/>
              </a:rPr>
              <a:t>공실율을 낮추는 것 </a:t>
            </a:r>
            <a:r>
              <a:rPr lang="en-US" altLang="ko-KR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  <a:sym typeface="Wingdings" panose="05000000000000000000" pitchFamily="2" charset="2"/>
              </a:rPr>
              <a:t>/ </a:t>
            </a:r>
            <a:r>
              <a:rPr lang="ko-KR" altLang="en-US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  <a:sym typeface="Wingdings" panose="05000000000000000000" pitchFamily="2" charset="2"/>
              </a:rPr>
              <a:t>고객 관리 </a:t>
            </a:r>
            <a:r>
              <a:rPr lang="en-US" altLang="ko-KR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  <a:sym typeface="Wingdings" panose="05000000000000000000" pitchFamily="2" charset="2"/>
              </a:rPr>
              <a:t>/ </a:t>
            </a:r>
            <a:r>
              <a:rPr lang="ko-KR" altLang="en-US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  <a:sym typeface="Wingdings" panose="05000000000000000000" pitchFamily="2" charset="2"/>
              </a:rPr>
              <a:t>테이블 관리</a:t>
            </a:r>
            <a:r>
              <a:rPr lang="en-US" altLang="ko-KR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  <a:sym typeface="Wingdings" panose="05000000000000000000" pitchFamily="2" charset="2"/>
              </a:rPr>
              <a:t>(</a:t>
            </a:r>
            <a:r>
              <a:rPr lang="en-US" altLang="ko-KR" sz="24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  <a:sym typeface="Wingdings" panose="05000000000000000000" pitchFamily="2" charset="2"/>
              </a:rPr>
              <a:t>Time</a:t>
            </a:r>
            <a:r>
              <a:rPr lang="ko-KR" altLang="en-US" sz="24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  <a:sym typeface="Wingdings" panose="05000000000000000000" pitchFamily="2" charset="2"/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  <a:sym typeface="Wingdings" panose="05000000000000000000" pitchFamily="2" charset="2"/>
              </a:rPr>
              <a:t>slot</a:t>
            </a:r>
            <a:r>
              <a:rPr lang="en-US" altLang="ko-KR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  <a:sym typeface="Wingdings" panose="05000000000000000000" pitchFamily="2" charset="2"/>
              </a:rPr>
              <a:t>관리</a:t>
            </a:r>
            <a:r>
              <a:rPr lang="en-US" altLang="ko-KR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  <a:sym typeface="Wingdings" panose="05000000000000000000" pitchFamily="2" charset="2"/>
              </a:rPr>
              <a:t>)</a:t>
            </a:r>
            <a:endParaRPr lang="en-US" altLang="ko-KR" sz="2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63985C7-3E20-425D-9776-3834D3F6D353}"/>
              </a:ext>
            </a:extLst>
          </p:cNvPr>
          <p:cNvSpPr/>
          <p:nvPr/>
        </p:nvSpPr>
        <p:spPr>
          <a:xfrm>
            <a:off x="794749" y="596137"/>
            <a:ext cx="481574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5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예약 관리 시스템</a:t>
            </a:r>
            <a:endParaRPr lang="en-US" altLang="ko-KR" sz="5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055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3CC519E-96E7-4BFB-BCF9-7AB6606BB3EA}"/>
              </a:ext>
            </a:extLst>
          </p:cNvPr>
          <p:cNvSpPr txBox="1"/>
          <p:nvPr/>
        </p:nvSpPr>
        <p:spPr>
          <a:xfrm>
            <a:off x="3034" y="5903893"/>
            <a:ext cx="105337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오픈테이블은 기존의 어떤 마케팅을 진행하였으나</a:t>
            </a:r>
            <a:endParaRPr lang="en-US" altLang="ko-KR" sz="2800" dirty="0" smtClean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r>
              <a:rPr lang="ko-KR" altLang="en-US" sz="28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성공하기 위해서 어떤 마케팅 전략으로 진행하였고</a:t>
            </a:r>
            <a:r>
              <a:rPr lang="en-US" altLang="ko-KR" sz="28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(</a:t>
            </a:r>
            <a:r>
              <a:rPr lang="ko-KR" altLang="en-US" sz="28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변경하였다</a:t>
            </a:r>
            <a:r>
              <a:rPr lang="en-US" altLang="ko-KR" sz="28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.)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63985C7-3E20-425D-9776-3834D3F6D353}"/>
              </a:ext>
            </a:extLst>
          </p:cNvPr>
          <p:cNvSpPr/>
          <p:nvPr/>
        </p:nvSpPr>
        <p:spPr>
          <a:xfrm>
            <a:off x="794749" y="596137"/>
            <a:ext cx="265329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5400" dirty="0" err="1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운영전략</a:t>
            </a:r>
            <a:endParaRPr lang="en-US" altLang="ko-KR" sz="5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</p:txBody>
      </p:sp>
      <p:pic>
        <p:nvPicPr>
          <p:cNvPr id="1026" name="Picture 2" descr="OpenTable ë§ì¼í ìì§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749" y="551201"/>
            <a:ext cx="10634486" cy="5352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9808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3CC519E-96E7-4BFB-BCF9-7AB6606BB3EA}"/>
              </a:ext>
            </a:extLst>
          </p:cNvPr>
          <p:cNvSpPr txBox="1"/>
          <p:nvPr/>
        </p:nvSpPr>
        <p:spPr>
          <a:xfrm>
            <a:off x="3034" y="5903893"/>
            <a:ext cx="105337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오픈테이블은 기존의 어떤 마케팅을 진행하였으나</a:t>
            </a:r>
            <a:endParaRPr lang="en-US" altLang="ko-KR" sz="2800" dirty="0" smtClean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r>
              <a:rPr lang="ko-KR" altLang="en-US" sz="28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성공하기 위해서 어떤 마케팅 전략으로 진행하였고</a:t>
            </a:r>
            <a:r>
              <a:rPr lang="en-US" altLang="ko-KR" sz="28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(</a:t>
            </a:r>
            <a:r>
              <a:rPr lang="ko-KR" altLang="en-US" sz="28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변경하였다</a:t>
            </a:r>
            <a:r>
              <a:rPr lang="en-US" altLang="ko-KR" sz="28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.)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63985C7-3E20-425D-9776-3834D3F6D353}"/>
              </a:ext>
            </a:extLst>
          </p:cNvPr>
          <p:cNvSpPr/>
          <p:nvPr/>
        </p:nvSpPr>
        <p:spPr>
          <a:xfrm>
            <a:off x="794749" y="596137"/>
            <a:ext cx="265329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5400" dirty="0" err="1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운영전략</a:t>
            </a:r>
            <a:endParaRPr lang="en-US" altLang="ko-KR" sz="5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3630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0662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8430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465</Words>
  <Application>Microsoft Office PowerPoint</Application>
  <PresentationFormat>와이드스크린</PresentationFormat>
  <Paragraphs>71</Paragraphs>
  <Slides>11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나눔바른고딕</vt:lpstr>
      <vt:lpstr>맑은 고딕</vt:lpstr>
      <vt:lpstr>삼성고딕체</vt:lpstr>
      <vt:lpstr>함초롬돋움</vt:lpstr>
      <vt:lpstr>Arial</vt:lpstr>
      <vt:lpstr>Helvetica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renz</dc:creator>
  <cp:lastModifiedBy>renz</cp:lastModifiedBy>
  <cp:revision>26</cp:revision>
  <dcterms:created xsi:type="dcterms:W3CDTF">2018-09-21T07:26:06Z</dcterms:created>
  <dcterms:modified xsi:type="dcterms:W3CDTF">2018-09-29T09:45:53Z</dcterms:modified>
</cp:coreProperties>
</file>